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48"/>
  </p:notesMasterIdLst>
  <p:sldIdLst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302" r:id="rId11"/>
    <p:sldId id="266" r:id="rId12"/>
    <p:sldId id="267" r:id="rId13"/>
    <p:sldId id="268" r:id="rId14"/>
    <p:sldId id="269" r:id="rId15"/>
    <p:sldId id="270" r:id="rId16"/>
    <p:sldId id="30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8" r:id="rId38"/>
    <p:sldId id="292" r:id="rId39"/>
    <p:sldId id="299" r:id="rId40"/>
    <p:sldId id="293" r:id="rId41"/>
    <p:sldId id="300" r:id="rId42"/>
    <p:sldId id="294" r:id="rId43"/>
    <p:sldId id="295" r:id="rId44"/>
    <p:sldId id="303" r:id="rId45"/>
    <p:sldId id="296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915"/>
    <a:srgbClr val="388049"/>
    <a:srgbClr val="EE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96C7-9734-458E-8E46-6E33CBCDA4C7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AF128-B2DE-41ED-ACFC-2D87BBCE48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18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F128-B2DE-41ED-ACFC-2D87BBCE4863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64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1E36B-17D4-4C64-8651-0B56A172AF8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F128-B2DE-41ED-ACFC-2D87BBCE4863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69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703744-AE14-4A55-B17A-7C7DB0D25C6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4DA988-0AFB-4298-BA27-6C6E9458FC5E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5.png"/><Relationship Id="rId5" Type="http://schemas.openxmlformats.org/officeDocument/2006/relationships/hyperlink" Target="parvat%20pradesh%20me%20pavas%20-%20Copy%20(2).pptx" TargetMode="External"/><Relationship Id="rId4" Type="http://schemas.openxmlformats.org/officeDocument/2006/relationships/hyperlink" Target="http://youtu.be/GM6jb1bYp-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7.jpeg"/><Relationship Id="rId4" Type="http://schemas.openxmlformats.org/officeDocument/2006/relationships/hyperlink" Target="http://www.acclaimimages.com/_gallery/_pages/0145-0705-3023-1953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laimimages.com/_gallery/_pages/0061-0606-2020-1530.html" TargetMode="Externa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9.jpeg"/><Relationship Id="rId5" Type="http://schemas.openxmlformats.org/officeDocument/2006/relationships/hyperlink" Target="http://www.acclaimimages.com/_gallery/_pages/0130-0805-1820-3147.html" TargetMode="Externa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0.jpeg"/><Relationship Id="rId5" Type="http://schemas.openxmlformats.org/officeDocument/2006/relationships/image" Target="../media/image16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animationfactory.com/en/search/close-up.mc?&amp;oid=10915245&amp;s=1&amp;sc=1&amp;st=433&amp;category_id=E1&amp;q=clouds&amp;spage=1&amp;hoid=a66d61dac3048d36c5529c5d91f20943" TargetMode="Externa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7.gif"/><Relationship Id="rId5" Type="http://schemas.openxmlformats.org/officeDocument/2006/relationships/hyperlink" Target="http://www.animationfactory.com/en/search/close-up.mc?&amp;oid=10925024&amp;s=1&amp;sc=1&amp;st=433&amp;category_id=E1&amp;q=clouds&amp;spage=1&amp;hoid=14da37c2a4dcc748f4c5b55058a5a29c" TargetMode="Externa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Relationship Id="rId4" Type="http://schemas.openxmlformats.org/officeDocument/2006/relationships/slide" Target="slide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Relationship Id="rId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Relationship Id="rId5" Type="http://schemas.openxmlformats.org/officeDocument/2006/relationships/slide" Target="slide44.xml"/><Relationship Id="rId4" Type="http://schemas.openxmlformats.org/officeDocument/2006/relationships/slide" Target="slide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Relationship Id="rId4" Type="http://schemas.openxmlformats.org/officeDocument/2006/relationships/slide" Target="slide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Relationship Id="rId4" Type="http://schemas.openxmlformats.org/officeDocument/2006/relationships/slide" Target="slide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Relationship Id="rId4" Type="http://schemas.openxmlformats.org/officeDocument/2006/relationships/slide" Target="slide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43.gif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48.jp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10" Type="http://schemas.openxmlformats.org/officeDocument/2006/relationships/image" Target="../media/image1.png"/><Relationship Id="rId4" Type="http://schemas.openxmlformats.org/officeDocument/2006/relationships/slide" Target="slide36.xml"/><Relationship Id="rId9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hyperlink" Target="http://youtu.be/z9qMcb7nJeA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175351" cy="4176464"/>
          </a:xfrm>
        </p:spPr>
        <p:txBody>
          <a:bodyPr/>
          <a:lstStyle/>
          <a:p>
            <a:endParaRPr lang="en-IN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Oval 3"/>
          <p:cNvSpPr/>
          <p:nvPr/>
        </p:nvSpPr>
        <p:spPr>
          <a:xfrm>
            <a:off x="2195736" y="2305115"/>
            <a:ext cx="41044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44079" y="1569181"/>
            <a:ext cx="249649" cy="7920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71653" y="2361269"/>
            <a:ext cx="4104456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काव्य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शिक्षण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का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</a:rPr>
              <a:t>उद्देश्य</a:t>
            </a:r>
            <a:endParaRPr lang="en-IN" sz="2800" dirty="0" smtClean="0">
              <a:solidFill>
                <a:schemeClr val="tx1"/>
              </a:solidFill>
            </a:endParaRPr>
          </a:p>
          <a:p>
            <a:endParaRPr lang="en-IN" sz="2800" dirty="0"/>
          </a:p>
        </p:txBody>
      </p:sp>
      <p:cxnSp>
        <p:nvCxnSpPr>
          <p:cNvPr id="18" name="Straight Arrow Connector 17"/>
          <p:cNvCxnSpPr>
            <a:endCxn id="29" idx="0"/>
          </p:cNvCxnSpPr>
          <p:nvPr/>
        </p:nvCxnSpPr>
        <p:spPr>
          <a:xfrm>
            <a:off x="5772829" y="3291035"/>
            <a:ext cx="829938" cy="51149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51720" y="1700808"/>
            <a:ext cx="576064" cy="7512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47964" y="3529251"/>
            <a:ext cx="93681" cy="12172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 Single Corner Rectangle 26"/>
          <p:cNvSpPr/>
          <p:nvPr/>
        </p:nvSpPr>
        <p:spPr>
          <a:xfrm rot="461019">
            <a:off x="4535996" y="706411"/>
            <a:ext cx="2376263" cy="792088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800" dirty="0">
                <a:solidFill>
                  <a:schemeClr val="bg1"/>
                </a:solidFill>
              </a:rPr>
              <a:t>भावाभिव्यक्ति</a:t>
            </a:r>
          </a:p>
        </p:txBody>
      </p:sp>
      <p:sp>
        <p:nvSpPr>
          <p:cNvPr id="29" name="Round Single Corner Rectangle 28"/>
          <p:cNvSpPr/>
          <p:nvPr/>
        </p:nvSpPr>
        <p:spPr>
          <a:xfrm rot="18911784">
            <a:off x="5755249" y="3657526"/>
            <a:ext cx="2398587" cy="998401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</a:rPr>
              <a:t>भावानुभूति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30" name="Round Single Corner Rectangle 29"/>
          <p:cNvSpPr/>
          <p:nvPr/>
        </p:nvSpPr>
        <p:spPr>
          <a:xfrm rot="211118">
            <a:off x="2832479" y="4751747"/>
            <a:ext cx="2593518" cy="836909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 </a:t>
            </a:r>
            <a:r>
              <a:rPr lang="en-US" sz="2800" dirty="0" err="1" smtClean="0">
                <a:solidFill>
                  <a:schemeClr val="bg1"/>
                </a:solidFill>
              </a:rPr>
              <a:t>रसानुभूति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31" name="Round Single Corner Rectangle 30"/>
          <p:cNvSpPr/>
          <p:nvPr/>
        </p:nvSpPr>
        <p:spPr>
          <a:xfrm rot="20634739">
            <a:off x="671294" y="782232"/>
            <a:ext cx="2400009" cy="867447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</a:rPr>
              <a:t>सौंदर्यानुभूति</a:t>
            </a:r>
            <a:endParaRPr lang="en-IN" sz="28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730326" y="3284984"/>
            <a:ext cx="670040" cy="6961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 Single Corner Rectangle 41"/>
          <p:cNvSpPr/>
          <p:nvPr/>
        </p:nvSpPr>
        <p:spPr>
          <a:xfrm rot="2886419">
            <a:off x="142359" y="3908956"/>
            <a:ext cx="2363817" cy="944156"/>
          </a:xfrm>
          <a:prstGeom prst="round1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साधारणीकरण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9" grpId="0" animBg="1"/>
      <p:bldP spid="30" grpId="0" animBg="1"/>
      <p:bldP spid="31" grpId="0" animBg="1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hi-IN" sz="54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hi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कविता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hi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पाठ</a:t>
            </a:r>
            <a:r>
              <a:rPr lang="hi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i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i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hi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hi-IN" sz="5400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</a:t>
            </a:r>
            <a:r>
              <a:rPr lang="hi-I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सस्वर वाचन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)</a:t>
            </a:r>
            <a:endParaRPr lang="en-IN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5661248"/>
            <a:ext cx="6768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			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24229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71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 smtClean="0"/>
              <a:t>पावस ऋतु थी, पर्वत प्रदेश,</a:t>
            </a:r>
            <a:br>
              <a:rPr lang="hi-IN" sz="3600" dirty="0" smtClean="0"/>
            </a:br>
            <a:r>
              <a:rPr lang="hi-IN" sz="3600" dirty="0" smtClean="0"/>
              <a:t>पल-पल परिवर्तित प्रकृति-वेश।</a:t>
            </a:r>
            <a:br>
              <a:rPr lang="hi-IN" sz="3600" dirty="0" smtClean="0"/>
            </a:br>
            <a:r>
              <a:rPr lang="hi-IN" sz="3600" dirty="0" smtClean="0"/>
              <a:t/>
            </a:r>
            <a:br>
              <a:rPr lang="hi-IN" sz="3600" dirty="0" smtClean="0"/>
            </a:br>
            <a:r>
              <a:rPr lang="hi-IN" sz="3600" dirty="0" smtClean="0"/>
              <a:t>मेखलाकार पर्वत अपार</a:t>
            </a:r>
            <a:br>
              <a:rPr lang="hi-IN" sz="3600" dirty="0" smtClean="0"/>
            </a:br>
            <a:r>
              <a:rPr lang="hi-IN" sz="3600" dirty="0" smtClean="0"/>
              <a:t>अपने सहस्‍त्र दृग-सुमन फाड़,</a:t>
            </a:r>
            <a:br>
              <a:rPr lang="hi-IN" sz="3600" dirty="0" smtClean="0"/>
            </a:br>
            <a:r>
              <a:rPr lang="hi-IN" sz="3600" dirty="0" smtClean="0"/>
              <a:t>अवलोक रहा है बार-बार</a:t>
            </a:r>
            <a:br>
              <a:rPr lang="hi-IN" sz="3600" dirty="0" smtClean="0"/>
            </a:br>
            <a:r>
              <a:rPr lang="hi-IN" sz="3600" dirty="0" smtClean="0"/>
              <a:t>नीचे जल में निज महाकार,</a:t>
            </a:r>
            <a:br>
              <a:rPr lang="hi-IN" sz="3600" dirty="0" smtClean="0"/>
            </a:br>
            <a:r>
              <a:rPr lang="hi-IN" sz="3600" dirty="0" smtClean="0"/>
              <a:t/>
            </a:r>
            <a:br>
              <a:rPr lang="hi-IN" sz="3600" dirty="0" smtClean="0"/>
            </a:br>
            <a:r>
              <a:rPr lang="hi-IN" sz="3600" dirty="0" smtClean="0"/>
              <a:t>-जिसके चरणों में पला ताल</a:t>
            </a:r>
            <a:br>
              <a:rPr lang="hi-IN" sz="3600" dirty="0" smtClean="0"/>
            </a:br>
            <a:r>
              <a:rPr lang="hi-IN" sz="3600" dirty="0" smtClean="0"/>
              <a:t>दर्पण सा फैला है विशाल</a:t>
            </a:r>
            <a:r>
              <a:rPr lang="hi-IN" dirty="0" smtClean="0"/>
              <a:t>!</a:t>
            </a:r>
            <a:br>
              <a:rPr lang="hi-I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33612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000" dirty="0" smtClean="0"/>
              <a:t>गिरि का गौरव गाकर झर-झर</a:t>
            </a:r>
            <a:br>
              <a:rPr lang="hi-IN" sz="4000" dirty="0" smtClean="0"/>
            </a:br>
            <a:r>
              <a:rPr lang="hi-IN" sz="4000" dirty="0" smtClean="0"/>
              <a:t>मद में नस-नस उत्‍तेजित कर</a:t>
            </a:r>
            <a:br>
              <a:rPr lang="hi-IN" sz="4000" dirty="0" smtClean="0"/>
            </a:br>
            <a:r>
              <a:rPr lang="hi-IN" sz="4000" dirty="0" smtClean="0"/>
              <a:t>मोती की लडि़यों - से  सुन्‍दर</a:t>
            </a:r>
            <a:br>
              <a:rPr lang="hi-IN" sz="4000" dirty="0" smtClean="0"/>
            </a:br>
            <a:r>
              <a:rPr lang="hi-IN" sz="4000" dirty="0" smtClean="0"/>
              <a:t>झरते हैं झाग भरे निर्झर</a:t>
            </a:r>
            <a:br>
              <a:rPr lang="hi-IN" sz="4000" dirty="0" smtClean="0"/>
            </a:br>
            <a:r>
              <a:rPr lang="hi-IN" sz="4000" dirty="0" smtClean="0"/>
              <a:t/>
            </a:r>
            <a:br>
              <a:rPr lang="hi-IN" sz="4000" dirty="0" smtClean="0"/>
            </a:br>
            <a:r>
              <a:rPr lang="hi-IN" sz="4000" dirty="0" smtClean="0"/>
              <a:t>गिरिवर के उर से उठ-उठ कर</a:t>
            </a:r>
            <a:br>
              <a:rPr lang="hi-IN" sz="4000" dirty="0" smtClean="0"/>
            </a:br>
            <a:r>
              <a:rPr lang="hi-IN" sz="4000" dirty="0" smtClean="0"/>
              <a:t>उच्‍चाकांक्षाओं  से तरूवर</a:t>
            </a:r>
            <a:br>
              <a:rPr lang="hi-IN" sz="4000" dirty="0" smtClean="0"/>
            </a:br>
            <a:r>
              <a:rPr lang="hi-IN" sz="4000" dirty="0" smtClean="0"/>
              <a:t>है झॉंक रहे नीरव नभ पर</a:t>
            </a:r>
            <a:br>
              <a:rPr lang="hi-IN" sz="4000" dirty="0" smtClean="0"/>
            </a:br>
            <a:r>
              <a:rPr lang="hi-IN" sz="4000" dirty="0" smtClean="0"/>
              <a:t>अनिमेष, अटल, कुछ चिंता पर।</a:t>
            </a:r>
            <a:br>
              <a:rPr lang="hi-IN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79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066800"/>
            <a:ext cx="517000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3200" dirty="0" smtClean="0"/>
              <a:t>उड़ गया, अचानक लो, भूधर</a:t>
            </a:r>
            <a:br>
              <a:rPr lang="hi-IN" sz="3200" dirty="0" smtClean="0"/>
            </a:br>
            <a:r>
              <a:rPr lang="hi-IN" sz="3200" dirty="0" smtClean="0"/>
              <a:t>फड़का अपार पारद के पर!</a:t>
            </a:r>
            <a:br>
              <a:rPr lang="hi-IN" sz="3200" dirty="0" smtClean="0"/>
            </a:br>
            <a:r>
              <a:rPr lang="hi-IN" sz="3200" dirty="0" smtClean="0"/>
              <a:t>रव-शेष रह गए हैं निर्झर!</a:t>
            </a:r>
            <a:br>
              <a:rPr lang="hi-IN" sz="3200" dirty="0" smtClean="0"/>
            </a:br>
            <a:r>
              <a:rPr lang="hi-IN" sz="3200" dirty="0" smtClean="0"/>
              <a:t>है टूट पड़ा भू पर अंबर </a:t>
            </a:r>
          </a:p>
          <a:p>
            <a:endParaRPr lang="hi-IN" sz="3200" dirty="0" smtClean="0"/>
          </a:p>
          <a:p>
            <a:r>
              <a:rPr lang="hi-IN" sz="3200" dirty="0" smtClean="0"/>
              <a:t>धँस गए धरा में सभय शाल</a:t>
            </a:r>
            <a:r>
              <a:rPr lang="en-IN" sz="3200" dirty="0" smtClean="0"/>
              <a:t>!</a:t>
            </a:r>
            <a:endParaRPr lang="en-US" sz="3200" dirty="0" smtClean="0"/>
          </a:p>
          <a:p>
            <a:r>
              <a:rPr lang="hi-IN" sz="3200" dirty="0" smtClean="0"/>
              <a:t>उठ रहा धुऑं</a:t>
            </a:r>
            <a:r>
              <a:rPr lang="en-IN" sz="3200" dirty="0" smtClean="0"/>
              <a:t>, </a:t>
            </a:r>
            <a:r>
              <a:rPr lang="hi-IN" sz="3200" dirty="0" smtClean="0"/>
              <a:t>जल गया ताल</a:t>
            </a:r>
            <a:r>
              <a:rPr lang="en-IN" sz="3200" dirty="0" smtClean="0"/>
              <a:t>!</a:t>
            </a:r>
            <a:endParaRPr lang="en-US" sz="3200" dirty="0" smtClean="0"/>
          </a:p>
          <a:p>
            <a:r>
              <a:rPr lang="hi-IN" sz="3200" dirty="0" smtClean="0"/>
              <a:t>यों जलद</a:t>
            </a:r>
            <a:r>
              <a:rPr lang="en-IN" sz="3200" dirty="0" smtClean="0"/>
              <a:t>-</a:t>
            </a:r>
            <a:r>
              <a:rPr lang="hi-IN" sz="3200" dirty="0" smtClean="0"/>
              <a:t>यान में विचर</a:t>
            </a:r>
            <a:r>
              <a:rPr lang="en-IN" sz="3200" dirty="0" smtClean="0"/>
              <a:t>-</a:t>
            </a:r>
            <a:r>
              <a:rPr lang="hi-IN" sz="3200" dirty="0" smtClean="0"/>
              <a:t>विचर</a:t>
            </a:r>
            <a:endParaRPr lang="en-US" sz="3200" dirty="0" smtClean="0"/>
          </a:p>
          <a:p>
            <a:r>
              <a:rPr lang="hi-IN" sz="3200" dirty="0" smtClean="0"/>
              <a:t>था इंद्र खेलता इंद्रजाल</a:t>
            </a:r>
            <a:endParaRPr lang="en-US" sz="3200" dirty="0" smtClean="0"/>
          </a:p>
          <a:p>
            <a:endParaRPr lang="hi-IN" sz="4400" dirty="0" smtClean="0"/>
          </a:p>
          <a:p>
            <a:r>
              <a:rPr lang="hi-IN" sz="4400" dirty="0" smtClean="0"/>
              <a:t/>
            </a:r>
            <a:br>
              <a:rPr lang="hi-IN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06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28800"/>
            <a:ext cx="7893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दृश्य-श्रव्य </a:t>
            </a:r>
            <a:endParaRPr lang="en-U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hi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उपकरणों</a:t>
            </a:r>
            <a:endParaRPr lang="en-U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</a:t>
            </a:r>
            <a:r>
              <a:rPr lang="hi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का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i-IN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प्रयोग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5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0" y="93205"/>
            <a:ext cx="1440159" cy="135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77" y="5301208"/>
            <a:ext cx="1440159" cy="1353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9" y="5301208"/>
            <a:ext cx="1440159" cy="1353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23" y="0"/>
            <a:ext cx="1440159" cy="1353002"/>
          </a:xfrm>
          <a:prstGeom prst="rect">
            <a:avLst/>
          </a:prstGeom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271822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N" dirty="0"/>
          </a:p>
        </p:txBody>
      </p:sp>
      <p:pic>
        <p:nvPicPr>
          <p:cNvPr id="9" name="Picture 8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6" y="965508"/>
            <a:ext cx="6349207" cy="4926984"/>
          </a:xfrm>
          <a:prstGeom prst="rect">
            <a:avLst/>
          </a:prstGeom>
        </p:spPr>
      </p:pic>
      <p:sp>
        <p:nvSpPr>
          <p:cNvPr id="10" name="TextBox 9">
            <a:hlinkClick r:id="rId4"/>
          </p:cNvPr>
          <p:cNvSpPr txBox="1"/>
          <p:nvPr/>
        </p:nvSpPr>
        <p:spPr>
          <a:xfrm>
            <a:off x="2411760" y="112304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hi-IN" sz="3600" dirty="0" smtClean="0">
                <a:solidFill>
                  <a:schemeClr val="bg1"/>
                </a:solidFill>
                <a:hlinkClick r:id="rId4"/>
              </a:rPr>
              <a:t>यहाँ क्लिक करें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260648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u="sng" dirty="0" smtClean="0">
                <a:ln/>
                <a:solidFill>
                  <a:schemeClr val="accent3"/>
                </a:solidFill>
              </a:rPr>
              <a:t> </a:t>
            </a:r>
            <a:r>
              <a:rPr lang="hi-IN" sz="4400" b="1" u="sng" dirty="0" smtClean="0">
                <a:ln/>
                <a:solidFill>
                  <a:schemeClr val="accent3"/>
                </a:solidFill>
              </a:rPr>
              <a:t>कविता पर आधारित लघु-उत्तरीय प्रश्न </a:t>
            </a:r>
            <a:endParaRPr lang="en-US" sz="40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2731" y="777959"/>
            <a:ext cx="961256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hindiNumPeriod"/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1.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कविता में किसका वर्णन किया गया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2.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पर्वत श्रृंखला का आकार कैसा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3.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पर्वत अपना विशाल आकार किसमें  देख रहा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4.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पर्वत के नेत्र किन्हें कहा गया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5.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झरने की झर-झर ध्वनि से कवि को क्या प्रतीत होता है?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6.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पर्वत पर उगे ऊँचे वृक्षों में कवि ने क्या कल्पना की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7.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कवि  को वृक्ष चिंता मग्न क्यों दिखाई देते हैं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8.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कवि  ने पर्वत के उड़ने की कल्पना क्यों की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9.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शाल के वृक्ष किससे भयभीत हो धरा में धँस गए प्रतीत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	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होते हैं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10.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ताल में से धुएँ का उठना किस बात का द्योतक है ?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11.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पावस ऋतु में प्रकृति में विविध परिवर्तन कवि को </a:t>
            </a:r>
            <a:endParaRPr lang="en-US" sz="2800" dirty="0" smtClean="0">
              <a:solidFill>
                <a:schemeClr val="tx2">
                  <a:lumMod val="9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	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hi-IN" sz="2800" dirty="0" smtClean="0">
                <a:solidFill>
                  <a:schemeClr val="tx2">
                    <a:lumMod val="90000"/>
                  </a:schemeClr>
                </a:solidFill>
              </a:rPr>
              <a:t>किसका कृत्य प्रतीत होता है ?</a:t>
            </a:r>
          </a:p>
          <a:p>
            <a:pPr marL="800100" lvl="1" indent="-342900">
              <a:buAutoNum type="hindiNum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3246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प्रस्तुत कविता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प्रकृति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रोमांचक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सौंदर्य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को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अपनी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आँखों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से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निरखने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की अनुभूति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देती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है।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ऐसा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लगता है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मानो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किसी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ऐसे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रम्य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स्थल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पर आ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पहुँचे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हैं;जहाँ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पहाडों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i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दूर दूर तक फैली मेखलाकार श्रेणियाँ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हैं,आसपास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झरने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बह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रहे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हैं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और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सब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कुछ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भूलकर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हम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उसी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में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लीन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रहना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चाहते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हैं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।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कवि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कक्षा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में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बैठे-बैठे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ही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पर्वतीय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अंचल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में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विचरण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करने की अनुभूति दे जाता है|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524000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600" dirty="0" smtClean="0">
                <a:ln>
                  <a:solidFill>
                    <a:schemeClr val="bg1"/>
                  </a:solidFill>
                </a:ln>
                <a:solidFill>
                  <a:schemeClr val="bg2">
                    <a:lumMod val="20000"/>
                    <a:lumOff val="80000"/>
                  </a:schemeClr>
                </a:solidFill>
              </a:rPr>
              <a:t>विशिष्ट पद व पदबंधों की व्याख्या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71400"/>
            <a:ext cx="4724400" cy="28803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पावस ॠतु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थी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पर्वत प्रदेश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पल-पल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परिवर्तित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प्रकृति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वेश।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2" descr="C:\Documents and Settings\Administrator\My Documents\My Pictures\TAW1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My Documents\My Pictures\TAW2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4279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istrator\My Documents\My Pictures\xx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3352800"/>
            <a:ext cx="47160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4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9776"/>
            <a:ext cx="74676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883425" y="2196449"/>
            <a:ext cx="7125112" cy="405143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Dodecagon 9"/>
          <p:cNvSpPr/>
          <p:nvPr/>
        </p:nvSpPr>
        <p:spPr>
          <a:xfrm>
            <a:off x="3133383" y="2304783"/>
            <a:ext cx="3024336" cy="2304256"/>
          </a:xfrm>
          <a:prstGeom prst="dodec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i-IN" sz="2800" dirty="0">
                <a:solidFill>
                  <a:schemeClr val="tx1"/>
                </a:solidFill>
              </a:rPr>
              <a:t>काव्य 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hi-IN" sz="2800" dirty="0" smtClean="0">
                <a:solidFill>
                  <a:schemeClr val="tx1"/>
                </a:solidFill>
              </a:rPr>
              <a:t>शिक्षण </a:t>
            </a:r>
            <a:r>
              <a:rPr lang="hi-IN" sz="2800" dirty="0">
                <a:solidFill>
                  <a:schemeClr val="tx1"/>
                </a:solidFill>
              </a:rPr>
              <a:t>के सोपान</a:t>
            </a:r>
            <a:endParaRPr lang="en-IN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55976" y="1412776"/>
            <a:ext cx="0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41870" y="3447952"/>
            <a:ext cx="1008112" cy="360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73573" y="1981200"/>
            <a:ext cx="791134" cy="6452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085550" y="4486864"/>
            <a:ext cx="794226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63658" y="4312974"/>
            <a:ext cx="216024" cy="8640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39198" y="3658774"/>
            <a:ext cx="1094185" cy="2459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341419" y="2410450"/>
            <a:ext cx="93610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277523" y="616087"/>
            <a:ext cx="220347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कवि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 परिचय</a:t>
            </a:r>
            <a:endParaRPr lang="hi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2474965">
            <a:off x="5716314" y="1250014"/>
            <a:ext cx="2203470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कविता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-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 पाठ</a:t>
            </a:r>
            <a:endParaRPr lang="hi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 rot="19231345">
            <a:off x="4908754" y="5284317"/>
            <a:ext cx="2291364" cy="6644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सरलार्थ</a:t>
            </a:r>
            <a:endParaRPr lang="hi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9610838">
            <a:off x="6761909" y="3223367"/>
            <a:ext cx="2237936" cy="14440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विशिष्ट पद व पदबंधों की व्याख्या </a:t>
            </a:r>
            <a:endParaRPr lang="en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145442">
            <a:off x="2029728" y="5397029"/>
            <a:ext cx="2613924" cy="721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भाव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सौंदर्य</a:t>
            </a:r>
            <a:endParaRPr lang="en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 rot="1948445">
            <a:off x="266279" y="3542529"/>
            <a:ext cx="2000621" cy="8602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भाषा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सौंदर्य</a:t>
            </a:r>
            <a:endParaRPr lang="hi-IN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 rot="18682501">
            <a:off x="1037450" y="1635953"/>
            <a:ext cx="2003265" cy="7539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नाद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-</a:t>
            </a:r>
            <a:r>
              <a:rPr lang="hi-IN" sz="2800" dirty="0">
                <a:solidFill>
                  <a:schemeClr val="bg2">
                    <a:lumMod val="50000"/>
                  </a:schemeClr>
                </a:solidFill>
              </a:rPr>
              <a:t>सौं</a:t>
            </a:r>
            <a:r>
              <a:rPr lang="hi-IN" sz="2800" dirty="0" smtClean="0">
                <a:solidFill>
                  <a:schemeClr val="bg2">
                    <a:lumMod val="50000"/>
                  </a:schemeClr>
                </a:solidFill>
              </a:rPr>
              <a:t>दर्य</a:t>
            </a:r>
            <a:endParaRPr lang="en-IN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tor\My Documents\My Pictures\xx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6324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81000" y="0"/>
            <a:ext cx="5943600" cy="3886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मेखलाकार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पर्वत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अपार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अपने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सहस्र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दृग-सुमन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फ़ाड़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अवलोक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रहा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है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बार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–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बार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नीचे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जल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में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निज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महाकार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_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जिसके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चरणों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में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पला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ताल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दर्पण-सा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फ़ैला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 है </a:t>
            </a:r>
            <a:r>
              <a:rPr lang="en-US" sz="32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विशाल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47" name="Picture 7" descr="C:\Documents and Settings\Administrator\My Documents\My Pictures\fl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514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C:\Documents and Settings\Administrator\My Documents\My Pictures\Helianthus_divaricatus_flow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657600"/>
            <a:ext cx="25146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4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0" y="0"/>
            <a:ext cx="9144000" cy="6858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43200" y="2590800"/>
            <a:ext cx="3657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ऊँचे-ऊँचे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पहाड़ों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की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तलहटी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में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दर्पण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के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समान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साफ़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जल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का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एक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बड़ा-सा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तालाब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है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जिसमें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पहाड़ों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की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परछाई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पड़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रही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है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।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लगता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है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मानो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पहाड़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अपने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फ़ूलों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के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समान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आँखों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से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अपना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विशाल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आकार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निहार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रहा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 Antiqua" pitchFamily="18" charset="0"/>
              </a:rPr>
              <a:t>है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।</a:t>
            </a:r>
          </a:p>
        </p:txBody>
      </p:sp>
      <p:pic>
        <p:nvPicPr>
          <p:cNvPr id="6" name="Picture 2" descr="C:\Documents and Settings\Administrator\My Documents\My Pictures\xx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3505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My Documents\My Pictures\xx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81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or\My Documents\My Pictures\xx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94125"/>
            <a:ext cx="2209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istrator\My Documents\My Pictures\xx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9624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My Documents\My Pictures\xx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7150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1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tor\My Documents\My Pictures\x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Administrator\My Documents\My Pictures\xx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My Documents\My Pictures\xx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5"/>
          <p:cNvSpPr/>
          <p:nvPr/>
        </p:nvSpPr>
        <p:spPr>
          <a:xfrm>
            <a:off x="0" y="2438400"/>
            <a:ext cx="9144000" cy="4419600"/>
          </a:xfrm>
          <a:prstGeom prst="clou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गिरि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का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गौरव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गाकर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झर-झर</a:t>
            </a:r>
            <a:endParaRPr lang="en-US" sz="360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मद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में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नस-नस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उत्तेजित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कर</a:t>
            </a:r>
            <a:endParaRPr lang="en-US" sz="3600" dirty="0">
              <a:ln w="18415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मोती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की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लड़ियों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-से सुन्दर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झरते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हैं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झाग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भरे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निर्झर</a:t>
            </a:r>
            <a:r>
              <a:rPr lang="en-US" sz="3600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604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erge 3"/>
          <p:cNvSpPr/>
          <p:nvPr/>
        </p:nvSpPr>
        <p:spPr>
          <a:xfrm>
            <a:off x="0" y="332656"/>
            <a:ext cx="9144000" cy="4878288"/>
          </a:xfrm>
          <a:prstGeom prst="flowChartMerg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 flipH="1">
            <a:off x="609600" y="1219200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Book Antiqu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5776" y="332656"/>
            <a:ext cx="46085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पहाड़ों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से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तीव्र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वेग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से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झाग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बनाती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हुई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मोतियों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की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लड़ियों-सी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सुन्दर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जलधारा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झर-झर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करती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हुई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बह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रही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है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 Antiqua" pitchFamily="18" charset="0"/>
              </a:rPr>
              <a:t>।</a:t>
            </a:r>
          </a:p>
        </p:txBody>
      </p:sp>
      <p:pic>
        <p:nvPicPr>
          <p:cNvPr id="7" name="Picture 2" descr="C:\Documents and Settings\Administrator\My Documents\My Pictures\xx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30992"/>
            <a:ext cx="4572000" cy="33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or\My Documents\My Pictures\xx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30992"/>
            <a:ext cx="4572000" cy="332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4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525963"/>
          </a:xfrm>
        </p:spPr>
        <p:txBody>
          <a:bodyPr/>
          <a:lstStyle/>
          <a:p>
            <a:endParaRPr lang="en-US" smtClean="0"/>
          </a:p>
          <a:p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0"/>
            <a:ext cx="5029200" cy="3581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6852" y="281434"/>
            <a:ext cx="44413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i-IN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i-IN" sz="2400" b="1" dirty="0" smtClean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गिरिवर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के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उर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से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उठ-उठ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कर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उच्चाकांक्षाओं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से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तरुवर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हैं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झाँक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रहे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नीरव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नभ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पर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अनिमेष,अटल,कुछ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चिंतापर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।</a:t>
            </a:r>
          </a:p>
        </p:txBody>
      </p:sp>
      <p:pic>
        <p:nvPicPr>
          <p:cNvPr id="7" name="Picture 1" descr="Tree,Mountain Range,Hill,Green,Lush,Wood,Forest,England,Extreme Terrain,Tall,Pine,Fern,Bracken,Mountain,English Lake District,Wast Water,Cumbria,Non Urban Scene,Landsc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Pine Trees Stock Photo: Stand of Tall Conifer Trees in a Meado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581400"/>
            <a:ext cx="624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66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12541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पहाड़ों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पर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उगे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ऊँचे-लम्बे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पेड़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आकाश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को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छू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लेने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की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इच्छा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प्रकट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करते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हुए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शांत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आकाश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की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ओर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कुछ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चिंतित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एवं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स्थिर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भाव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से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देख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रहे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हैं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 Antiqua" pitchFamily="18" charset="0"/>
              </a:rPr>
              <a:t>।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 Antiqua" pitchFamily="18" charset="0"/>
            </a:endParaRPr>
          </a:p>
        </p:txBody>
      </p:sp>
      <p:pic>
        <p:nvPicPr>
          <p:cNvPr id="5" name="Picture 7" descr="Pine Trees Stock Photo: Row of Pine Trees Form a Path Into the Distanc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266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Pine Trees Stock Photo: Lee Canyon, Las Vegas Nevad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5146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Tree,Mountain Range,Hill,Green,Lush,Wood,Forest,England,Extreme Terrain,Tall,Pine,Fern,Bracken,Mountain,English Lake District,Wast Water,Cumbria,Non Urban Scene,Landsca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25146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6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67000" y="-1295400"/>
            <a:ext cx="4114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उड़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गया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अचानक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लो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भूधर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फ़ड़का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अपार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पारद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के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पर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!</a:t>
            </a:r>
          </a:p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रव-शेष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रह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गए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हैं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निर्झर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!</a:t>
            </a:r>
          </a:p>
          <a:p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है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टूट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पड़ा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भू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पर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अम्बर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!</a:t>
            </a:r>
          </a:p>
        </p:txBody>
      </p:sp>
      <p:pic>
        <p:nvPicPr>
          <p:cNvPr id="16" name="Picture 2" descr="C:\Documents and Settings\Administrator\My Documents\My Pictures\NAL13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Administrator\My Documents\My Pictures\TAW2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37050"/>
            <a:ext cx="4419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Documents and Settings\Administrator\My Documents\My Pictures\xx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337050"/>
            <a:ext cx="4724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Administrator\My Documents\My Pictures\xx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7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 flipV="1">
            <a:off x="3657600" y="3341688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33600" y="1295400"/>
            <a:ext cx="7010400" cy="5562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2895600"/>
            <a:ext cx="5486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अचानक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धुएँ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के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समान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बादलों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के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छा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जाने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से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पहाड़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अदृश्य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हो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गया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।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ऐसा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लगता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था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मानो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पहाड़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पक्षी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बनकर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अपने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सफ़ेद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पंख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फ़ड़फ़ड़ाता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हुआ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कहीं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उड़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गया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हो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।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झरनों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की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केवल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आवाज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सुनाई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दे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रही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थी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और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धरती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तथा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आकाश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मिलते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हुए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से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प्रतीत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हो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रहे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spc="150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थे</a:t>
            </a:r>
            <a:r>
              <a:rPr lang="en-US" sz="2400" b="1" spc="1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</a:rPr>
              <a:t>।</a:t>
            </a:r>
          </a:p>
        </p:txBody>
      </p:sp>
      <p:pic>
        <p:nvPicPr>
          <p:cNvPr id="6" name="Picture 2" descr="Fog-covered hills after rainstorm, Great Smoky Mountains National Park, Tennessee - Pano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40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istrator\My Documents\My Pictures\x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or\My Documents\My Pictures\TAW12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istrator\My Documents\My Pictures\NAL13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My Documents\My Pictures\x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5486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istrator\My Documents\My Pictures\TAW20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4864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676400" y="0"/>
            <a:ext cx="5486400" cy="3429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5696" y="0"/>
            <a:ext cx="51845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>
              <a:buFont typeface="Arial" charset="0"/>
              <a:buChar char="•"/>
            </a:pP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  <a:p>
            <a:pPr lvl="1">
              <a:buFont typeface="Arial" charset="0"/>
              <a:buChar char="•"/>
            </a:pP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धँस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गए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धरा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में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सभय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शाल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!</a:t>
            </a:r>
          </a:p>
          <a:p>
            <a:pPr lvl="1">
              <a:buFont typeface="Arial" charset="0"/>
              <a:buChar char="•"/>
            </a:pP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उठ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रहा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धुआँ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,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जल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गया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ताल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!</a:t>
            </a:r>
          </a:p>
          <a:p>
            <a:pPr lvl="1">
              <a:buFont typeface="Arial" charset="0"/>
              <a:buChar char="•"/>
            </a:pP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_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यों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जलद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यान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में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विचर-विचर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Book Antiqua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था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इंद्र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खेलता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800" b="1" dirty="0" err="1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इंद्रजाल</a:t>
            </a:r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  <a:latin typeface="Book Antiqua" pitchFamily="18" charset="0"/>
              </a:rPr>
              <a:t>।</a:t>
            </a:r>
          </a:p>
        </p:txBody>
      </p:sp>
      <p:pic>
        <p:nvPicPr>
          <p:cNvPr id="6" name="Picture 10" descr="Clou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or\My Documents\My Pictures\xx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nder ya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609975"/>
            <a:ext cx="81534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143000" y="609600"/>
            <a:ext cx="6629400" cy="556260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057400"/>
            <a:ext cx="3886200" cy="26781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धुएँ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की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तरह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बादलों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से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ऐसा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भ्रम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हो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रहा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था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कि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तालाब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में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आग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लग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गई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है और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जल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जाने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के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भय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से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पेड़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धरती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में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धँस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गए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हैं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।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इस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तरह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बादल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रुपी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यान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पर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घूम-घूमकर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इन्द्र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अपनी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जादूगरी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दिखा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रहा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था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  <a:cs typeface="+mn-cs"/>
              </a:rPr>
              <a:t>।</a:t>
            </a:r>
          </a:p>
        </p:txBody>
      </p:sp>
      <p:pic>
        <p:nvPicPr>
          <p:cNvPr id="5" name="Picture 4" descr="Zeus reaching toward thunderstorm clouds Animation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eus throwing lightning bolts from clouds Animatio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4766" y="18757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lou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2160" y="4267200"/>
            <a:ext cx="31318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istrator\My Documents\My Pictures\xx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910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23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accent4"/>
                </a:solidFill>
              </a:rPr>
              <a:t>   </a:t>
            </a:r>
            <a:r>
              <a:rPr lang="hi-IN" sz="7200" b="1" u="sng" dirty="0" smtClean="0">
                <a:solidFill>
                  <a:schemeClr val="accent2">
                    <a:lumMod val="50000"/>
                  </a:schemeClr>
                </a:solidFill>
              </a:rPr>
              <a:t>कविता </a:t>
            </a:r>
            <a:r>
              <a:rPr lang="hi-IN" sz="7200" b="1" u="sng" dirty="0">
                <a:solidFill>
                  <a:schemeClr val="accent2">
                    <a:lumMod val="50000"/>
                  </a:schemeClr>
                </a:solidFill>
              </a:rPr>
              <a:t>परिचय</a:t>
            </a:r>
            <a:endParaRPr lang="en-IN" sz="7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7361"/>
            <a:ext cx="8280919" cy="405143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i-IN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प्रश्नों </a:t>
            </a:r>
            <a:r>
              <a:rPr lang="hi-IN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के माध्यम </a:t>
            </a:r>
            <a:r>
              <a:rPr lang="hi-IN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से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</a:t>
            </a:r>
            <a:r>
              <a:rPr lang="hi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कविता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i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परिचय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US" sz="4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6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49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 flipV="1">
            <a:off x="0" y="0"/>
            <a:ext cx="9144000" cy="6858000"/>
          </a:xfrm>
          <a:prstGeom prst="smileyFace">
            <a:avLst>
              <a:gd name="adj" fmla="val 465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                                  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1981200" y="7620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ook Antiqua" pitchFamily="18" charset="0"/>
              </a:rPr>
              <a:t>                                                                     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163" y="2370604"/>
            <a:ext cx="828092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भाव सौंदर्य</a:t>
            </a:r>
            <a:r>
              <a:rPr lang="hi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: 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	</a:t>
            </a:r>
            <a:r>
              <a:rPr lang="hi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पर्वतीय क्षेत्रों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में</a:t>
            </a:r>
            <a:r>
              <a:rPr lang="hi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वर्षा ऋतु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प्रकृति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में</a:t>
            </a:r>
            <a:r>
              <a:rPr lang="hi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नित नवीन रंग भर जाती है, दृश्य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पल-पल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i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परिवर्तित होते रहते हैं,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रंग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hi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बि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रंगे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दॄश्य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दिखलाई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देने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लगते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हैं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	</a:t>
            </a:r>
            <a:r>
              <a:rPr lang="hi-IN" sz="44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काव्य </a:t>
            </a:r>
            <a:r>
              <a:rPr lang="en-US" sz="44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</a:t>
            </a:r>
            <a:r>
              <a:rPr lang="hi-IN" sz="4400" b="1" u="sng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सौंदर्य</a:t>
            </a:r>
            <a:endParaRPr lang="en-US" sz="4400" b="1" cap="all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591" y="1539445"/>
            <a:ext cx="3002345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i-I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भाव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hi-I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सौंदर्य 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653355" y="946944"/>
            <a:ext cx="880492" cy="5219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28804" y="946944"/>
            <a:ext cx="879300" cy="592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0052" y="1547551"/>
            <a:ext cx="342038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i-I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शिल्प 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hi-I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सौंदर्य 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40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122413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	</a:t>
            </a:r>
            <a:r>
              <a:rPr lang="hi-IN" dirty="0"/>
              <a:t/>
            </a:r>
            <a:br>
              <a:rPr lang="hi-IN" dirty="0"/>
            </a:b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315416"/>
            <a:ext cx="9324528" cy="7173416"/>
          </a:xfrm>
        </p:spPr>
        <p:txBody>
          <a:bodyPr>
            <a:normAutofit fontScale="70000" lnSpcReduction="20000"/>
          </a:bodyPr>
          <a:lstStyle/>
          <a:p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7700" u="sng" dirty="0" smtClean="0">
                <a:solidFill>
                  <a:srgbClr val="FF0000"/>
                </a:solidFill>
              </a:rPr>
              <a:t> </a:t>
            </a:r>
            <a:r>
              <a:rPr lang="hi-IN" sz="77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शिल्प सौंदर्य</a:t>
            </a:r>
            <a:r>
              <a:rPr lang="en-US" sz="77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endParaRPr lang="en-US" sz="7700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साहित्यिक </a:t>
            </a:r>
            <a:r>
              <a:rPr lang="hi-IN" sz="5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खड़ी बोली का प्रयोग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किया </a:t>
            </a:r>
            <a:r>
              <a:rPr lang="hi-IN" sz="5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गया </a:t>
            </a:r>
            <a:endParaRPr lang="en-US" sz="51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5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है |</a:t>
            </a:r>
          </a:p>
          <a:p>
            <a:pPr marL="0" indent="0">
              <a:buNone/>
            </a:pP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2.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कविता की भाषा तत्सम शब्दों से युक्त है |</a:t>
            </a:r>
          </a:p>
          <a:p>
            <a:pPr marL="0" indent="0">
              <a:buNone/>
            </a:pP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लयात्मकता </a:t>
            </a:r>
            <a:r>
              <a:rPr lang="hi-IN" sz="51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का गुण विद्यमान 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है|</a:t>
            </a:r>
            <a:endParaRPr lang="en-US" sz="51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514350" indent="-514350">
              <a:buAutoNum type="arabicPeriod" startAt="4"/>
            </a:pP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कविता की शैली चित्रात्मक है |</a:t>
            </a:r>
          </a:p>
          <a:p>
            <a:pPr marL="514350" indent="-514350">
              <a:buAutoNum type="arabicPeriod" startAt="4"/>
            </a:pP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दृश्य श्रव्य बिम्बों का सुन्दर प्रयोग किया </a:t>
            </a:r>
            <a:endParaRPr lang="en-US" sz="51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गया है |</a:t>
            </a:r>
          </a:p>
          <a:p>
            <a:pPr marL="0" indent="0">
              <a:buNone/>
            </a:pP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6.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अलंकारों के सुन्दर प्रयोग से कविता और </a:t>
            </a:r>
            <a:r>
              <a:rPr lang="en-US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	  </a:t>
            </a:r>
            <a:r>
              <a:rPr lang="hi-IN" sz="5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अधिक सौंदर्य पूर्ण हो उठी  है |</a:t>
            </a:r>
          </a:p>
          <a:p>
            <a:pPr marL="514350" indent="-514350">
              <a:buAutoNum type="arabicPeriod" startAt="4"/>
            </a:pPr>
            <a:endParaRPr lang="en-US" sz="2800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36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854" y="-243408"/>
            <a:ext cx="9144000" cy="786611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hi-IN" sz="4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अलंकारों का </a:t>
            </a:r>
            <a:r>
              <a:rPr lang="hi-IN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प्रयोग</a:t>
            </a:r>
            <a:endParaRPr lang="en-US" sz="4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hi-IN" sz="36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मानवीकरण अलंकार </a:t>
            </a: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कविता में मानवीकरण अलंकार का अति प्रभावशाली प्रयोग किया गया है . पर्वत, वृक्ष, झरने आदि का मानवीकरण  किया गया है </a:t>
            </a:r>
          </a:p>
          <a:p>
            <a:pPr>
              <a:buNone/>
            </a:pPr>
            <a:r>
              <a:rPr lang="hi-IN" sz="3600" b="1" u="sng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अनुप्रास अलंकार </a:t>
            </a: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पावस ऋतु थी, पर्वत प्रदेश,</a:t>
            </a:r>
            <a:b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पल-पल परिवर्तित प्रकृति-वेश।</a:t>
            </a:r>
          </a:p>
          <a:p>
            <a:pPr marL="514350" indent="-514350">
              <a:buFont typeface="+mj-lt"/>
              <a:buAutoNum type="arabicPeriod"/>
            </a:pP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उर से उठ-उठ कर</a:t>
            </a:r>
            <a:b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hi-I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उच्‍चाकांक्षाओं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गिरि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का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गौरव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गाकर</a:t>
            </a:r>
            <a:endParaRPr lang="hi-IN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hi-IN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hi-IN" sz="9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en-US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03" y="3190875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3" y="0"/>
            <a:ext cx="9144000" cy="78483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पुनरुक्ति प्रकाश अलंकार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	झर - झर 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नस – नस 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उठ – उठ 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विचर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विचर </a:t>
            </a:r>
          </a:p>
          <a:p>
            <a:r>
              <a:rPr lang="hi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रूपक अलंकार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दृग – सुमन 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 पारद के पर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  <a:p>
            <a:endParaRPr lang="hi-IN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hi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उपमा अलंकार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		मोती की लड़ियों से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					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सुन्दर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झरते है झाग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भरे निर्झर .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उच्च आकांक्षाओं से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	</a:t>
            </a:r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तरुवर 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</a:t>
            </a:r>
          </a:p>
          <a:p>
            <a:r>
              <a:rPr lang="hi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055407" y="2439649"/>
            <a:ext cx="504056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5-Point Star 4"/>
          <p:cNvSpPr/>
          <p:nvPr/>
        </p:nvSpPr>
        <p:spPr>
          <a:xfrm>
            <a:off x="4092029" y="2974359"/>
            <a:ext cx="504056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5-Point Star 5"/>
          <p:cNvSpPr/>
          <p:nvPr/>
        </p:nvSpPr>
        <p:spPr>
          <a:xfrm>
            <a:off x="4039845" y="4081456"/>
            <a:ext cx="504056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5-Point Star 6"/>
          <p:cNvSpPr/>
          <p:nvPr/>
        </p:nvSpPr>
        <p:spPr>
          <a:xfrm>
            <a:off x="4092029" y="5718699"/>
            <a:ext cx="504056" cy="360040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" y="3916363"/>
            <a:ext cx="3035746" cy="3035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16363"/>
            <a:ext cx="3035746" cy="3035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" y="3924151"/>
            <a:ext cx="3035746" cy="303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7920880" cy="31393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i-IN" sz="66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कविता  पर आधारित बहुविकल्पीय प्रश्नों का अधिन्यास </a:t>
            </a:r>
            <a:endParaRPr lang="en-US" sz="66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429000"/>
            <a:ext cx="3429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16919"/>
            <a:ext cx="903649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6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प्रश्न</a:t>
            </a:r>
            <a:r>
              <a:rPr lang="en-US" sz="60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: </a:t>
            </a:r>
            <a:endParaRPr lang="hi-IN" sz="60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48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571500" indent="-571500">
              <a:buAutoNum type="romanLcParenBoth"/>
            </a:pPr>
            <a:r>
              <a:rPr lang="hi-IN" sz="3600" dirty="0" smtClean="0">
                <a:solidFill>
                  <a:srgbClr val="FFFF00"/>
                </a:solidFill>
              </a:rPr>
              <a:t>झरने के झर</a:t>
            </a:r>
            <a:r>
              <a:rPr lang="en-US" sz="3600" dirty="0" smtClean="0">
                <a:solidFill>
                  <a:srgbClr val="FFFF00"/>
                </a:solidFill>
              </a:rPr>
              <a:t> - </a:t>
            </a:r>
            <a:r>
              <a:rPr lang="hi-IN" sz="3600" dirty="0" smtClean="0">
                <a:solidFill>
                  <a:srgbClr val="FFFF00"/>
                </a:solidFill>
              </a:rPr>
              <a:t>झर स्वर में कवि ने किस भाव की कल्पना की है </a:t>
            </a:r>
            <a:r>
              <a:rPr lang="en-IN" sz="3600" dirty="0" smtClean="0">
                <a:solidFill>
                  <a:srgbClr val="FFFF00"/>
                </a:solidFill>
              </a:rPr>
              <a:t>?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IN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क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 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झरनों के उत्साह की 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3" action="ppaction://hlinksldjump"/>
              </a:rPr>
              <a:t>	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(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ख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 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झरनों के हतोत्साहित करने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 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की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	(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ग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 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झरनों की उदासीनता की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	(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घ</a:t>
            </a:r>
            <a:r>
              <a:rPr lang="en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</a:t>
            </a:r>
            <a:r>
              <a:rPr lang="hi-IN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4" action="ppaction://hlinksldjump"/>
              </a:rPr>
              <a:t>उपर्युक्त सभी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3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8875"/>
            <a:ext cx="9144000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i-IN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प्रश्न</a:t>
            </a:r>
            <a:r>
              <a:rPr lang="en-US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hi-IN" sz="48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571500" indent="-571500">
              <a:buAutoNum type="romanLcParenBoth" startAt="2"/>
            </a:pPr>
            <a:endParaRPr lang="hi-IN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571500" indent="-571500">
              <a:buAutoNum type="romanLcParenBoth" startAt="2"/>
            </a:pPr>
            <a:r>
              <a:rPr lang="hi-I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hi-I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झरनों </a:t>
            </a:r>
            <a:r>
              <a:rPr lang="hi-I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का झर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</a:t>
            </a:r>
            <a:r>
              <a:rPr lang="hi-I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झर संगीत प्रतीत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    	  </a:t>
            </a:r>
            <a:r>
              <a:rPr lang="hi-IN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होता </a:t>
            </a:r>
            <a:r>
              <a:rPr lang="hi-I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है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</a:t>
            </a:r>
            <a:endParaRPr lang="hi-IN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IN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IN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(</a:t>
            </a:r>
            <a:r>
              <a:rPr lang="hi-IN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क</a:t>
            </a:r>
            <a:r>
              <a:rPr lang="en-IN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 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झरनों के गौरव गान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 -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सा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(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ख</a:t>
            </a:r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/>
              </a:rPr>
              <a:t>पर्वतों के गौरव गान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/>
              </a:rPr>
              <a:t> -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/>
              </a:rPr>
              <a:t>सा </a:t>
            </a:r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action="ppaction://hlinksldjump"/>
              </a:rPr>
              <a:t>	</a:t>
            </a:r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	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hlinkClick r:id="rId3" action="ppaction://hlinksldjump"/>
            </a:endParaRPr>
          </a:p>
          <a:p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(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ग</a:t>
            </a:r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 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पर्वत प्रदेशों का गौरव गान</a:t>
            </a:r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 -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सा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(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घ</a:t>
            </a:r>
            <a:r>
              <a:rPr lang="en-IN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)   </a:t>
            </a:r>
            <a:r>
              <a:rPr lang="hi-IN" sz="3600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3" action="ppaction://hlinksldjump"/>
              </a:rPr>
              <a:t>उपर्युक्त सभी</a:t>
            </a: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प्रश्न</a:t>
            </a:r>
            <a:r>
              <a:rPr lang="en-US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:</a:t>
            </a:r>
            <a:endParaRPr lang="hi-IN" sz="4800" b="1" u="sng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hi-IN" sz="48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(iii)  </a:t>
            </a:r>
            <a:r>
              <a:rPr lang="hi-IN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झरने कैसे प्रतीत होते हैं </a:t>
            </a:r>
            <a:r>
              <a:rPr lang="en-IN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IN" sz="3600" dirty="0" smtClean="0"/>
              <a:t>	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क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झाग के समान सुंदर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</a:t>
            </a:r>
          </a:p>
          <a:p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ख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 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मोती के समान सुंदर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	(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ग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 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5" action="ppaction://hlinksldjump"/>
              </a:rPr>
              <a:t>मोती की लड़ियों से सुंदर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hi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घ</a:t>
            </a:r>
            <a:r>
              <a:rPr lang="e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r>
              <a:rPr lang="en-IN" sz="4000" dirty="0" smtClean="0"/>
              <a:t>  </a:t>
            </a:r>
            <a:r>
              <a:rPr lang="hi-IN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4" action="ppaction://hlinksldjump"/>
              </a:rPr>
              <a:t>श्वेत धवल झाग से सुंदर </a:t>
            </a:r>
            <a:endParaRPr lang="en-US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hi-IN" sz="3600" dirty="0" smtClean="0"/>
              <a:t> </a:t>
            </a:r>
            <a:r>
              <a:rPr lang="en-IN" sz="3600" dirty="0" smtClean="0"/>
              <a:t> 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5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63" y="1886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प्रश्न</a:t>
            </a:r>
            <a:r>
              <a:rPr lang="en-US" sz="48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hi-IN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hi-IN" sz="3600" dirty="0"/>
          </a:p>
          <a:p>
            <a:r>
              <a:rPr lang="en-I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</a:t>
            </a:r>
            <a:r>
              <a:rPr lang="en-I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iv</a:t>
            </a:r>
            <a:r>
              <a:rPr lang="en-IN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 </a:t>
            </a:r>
            <a:r>
              <a:rPr lang="hi-I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झरनों के झर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- </a:t>
            </a:r>
            <a:r>
              <a:rPr lang="hi-I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झर स्वर को सुनकर 	मानव मन पर क्या प्रभाव पड़ता है </a:t>
            </a:r>
            <a:r>
              <a:rPr lang="en-I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?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en-IN" sz="3600" dirty="0"/>
              <a:t>	(</a:t>
            </a:r>
            <a:r>
              <a:rPr lang="hi-IN" sz="3600" dirty="0"/>
              <a:t>क</a:t>
            </a:r>
            <a:r>
              <a:rPr lang="en-IN" sz="3600" dirty="0"/>
              <a:t>)  </a:t>
            </a:r>
            <a:r>
              <a:rPr lang="hi-IN" sz="3600" dirty="0">
                <a:hlinkClick r:id="rId3" action="ppaction://hlinksldjump"/>
              </a:rPr>
              <a:t>मानव मन उमंग से भर जाता है</a:t>
            </a:r>
            <a:r>
              <a:rPr lang="en-US" sz="3600" dirty="0">
                <a:hlinkClick r:id="rId3" action="ppaction://hlinksldjump"/>
              </a:rPr>
              <a:t> |</a:t>
            </a:r>
            <a:endParaRPr lang="en-US" sz="3600" dirty="0"/>
          </a:p>
          <a:p>
            <a:r>
              <a:rPr lang="en-IN" sz="3600" dirty="0"/>
              <a:t>	(</a:t>
            </a:r>
            <a:r>
              <a:rPr lang="hi-IN" sz="3600" dirty="0"/>
              <a:t>ख</a:t>
            </a:r>
            <a:r>
              <a:rPr lang="en-IN" sz="3600" dirty="0"/>
              <a:t>)  </a:t>
            </a:r>
            <a:r>
              <a:rPr lang="hi-IN" sz="3600" dirty="0">
                <a:hlinkClick r:id="rId3" action="ppaction://hlinksldjump"/>
              </a:rPr>
              <a:t>नस</a:t>
            </a:r>
            <a:r>
              <a:rPr lang="en-US" sz="3600" dirty="0">
                <a:hlinkClick r:id="rId3" action="ppaction://hlinksldjump"/>
              </a:rPr>
              <a:t> - </a:t>
            </a:r>
            <a:r>
              <a:rPr lang="hi-IN" sz="3600" dirty="0">
                <a:hlinkClick r:id="rId3" action="ppaction://hlinksldjump"/>
              </a:rPr>
              <a:t>नस में उत्तेजना छा जाती है</a:t>
            </a:r>
            <a:r>
              <a:rPr lang="en-US" sz="3600" dirty="0"/>
              <a:t> </a:t>
            </a:r>
          </a:p>
          <a:p>
            <a:r>
              <a:rPr lang="en-IN" sz="3600" dirty="0"/>
              <a:t>	(</a:t>
            </a:r>
            <a:r>
              <a:rPr lang="hi-IN" sz="3600" dirty="0"/>
              <a:t>ग</a:t>
            </a:r>
            <a:r>
              <a:rPr lang="en-IN" sz="3600" dirty="0"/>
              <a:t>)  </a:t>
            </a:r>
            <a:r>
              <a:rPr lang="hi-IN" sz="3600" dirty="0">
                <a:hlinkClick r:id="rId3" action="ppaction://hlinksldjump"/>
              </a:rPr>
              <a:t>वह उत्साहित हो जाता है</a:t>
            </a:r>
            <a:endParaRPr lang="hi-IN" sz="3600" dirty="0"/>
          </a:p>
          <a:p>
            <a:r>
              <a:rPr lang="hi-IN" sz="3600" dirty="0"/>
              <a:t>	</a:t>
            </a:r>
            <a:r>
              <a:rPr lang="en-IN" sz="3600" dirty="0"/>
              <a:t>(</a:t>
            </a:r>
            <a:r>
              <a:rPr lang="hi-IN" sz="3600" dirty="0"/>
              <a:t>घ</a:t>
            </a:r>
            <a:r>
              <a:rPr lang="en-IN" sz="3600" dirty="0"/>
              <a:t>)  </a:t>
            </a:r>
            <a:r>
              <a:rPr lang="hi-IN" sz="3600" dirty="0">
                <a:hlinkClick r:id="rId4" action="ppaction://hlinksldjump"/>
              </a:rPr>
              <a:t>उपर्युक्त सभी</a:t>
            </a:r>
            <a:endParaRPr lang="en-US" sz="3600" dirty="0"/>
          </a:p>
          <a:p>
            <a:r>
              <a:rPr lang="hi-IN" sz="3600" dirty="0"/>
              <a:t> </a:t>
            </a:r>
            <a:r>
              <a:rPr lang="en-IN" sz="3600" dirty="0"/>
              <a:t> </a:t>
            </a:r>
            <a:endParaRPr lang="en-US" sz="3600" dirty="0"/>
          </a:p>
        </p:txBody>
      </p:sp>
      <p:sp>
        <p:nvSpPr>
          <p:cNvPr id="3" name="AutoShape 2" descr="Sns Instit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Sns Institu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525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i-IN" sz="2800" dirty="0" smtClean="0"/>
          </a:p>
          <a:p>
            <a:pPr algn="ctr"/>
            <a:r>
              <a:rPr lang="hi-IN" sz="48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प्रश्न</a:t>
            </a:r>
            <a:r>
              <a:rPr lang="en-US" sz="48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hi-IN" sz="2800" dirty="0"/>
          </a:p>
          <a:p>
            <a:endParaRPr lang="hi-IN" sz="2800" dirty="0" smtClean="0"/>
          </a:p>
          <a:p>
            <a:pPr marL="857250" indent="-857250">
              <a:buAutoNum type="romanLcParenBoth" startAt="5"/>
            </a:pP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कवि ने पहाड़ी वृक्षों और उच्चाकांक्षाओं में 	कौन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सी समानता देखी है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</a:t>
            </a:r>
          </a:p>
          <a:p>
            <a:pPr marL="857250" indent="-857250">
              <a:buAutoNum type="romanLcParenBoth" startAt="5"/>
            </a:pP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क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दोनों बहुत ऊँचे हैं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 |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(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ख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दोनो आकाश छूने की चेष्टा करते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	 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हैं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 |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(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ग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दोनों सदा चिंतामग्न हैं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 |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	(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घ</a:t>
            </a:r>
            <a:r>
              <a:rPr lang="en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  </a:t>
            </a:r>
            <a:r>
              <a:rPr lang="hi-IN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उपर्युक्त सभी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4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8138863" cy="924475"/>
          </a:xfrm>
        </p:spPr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hi-IN" sz="3600" dirty="0" smtClean="0"/>
              <a:t>कौन सा मौसम आपको सर्वाधिक पसंद है</a:t>
            </a:r>
            <a:r>
              <a:rPr lang="en-US" sz="3600" dirty="0" smtClean="0"/>
              <a:t> </a:t>
            </a:r>
            <a:r>
              <a:rPr lang="hi-IN" sz="3600" dirty="0" smtClean="0"/>
              <a:t>?</a:t>
            </a:r>
            <a:endParaRPr lang="en-US" sz="3600" dirty="0"/>
          </a:p>
        </p:txBody>
      </p:sp>
      <p:pic>
        <p:nvPicPr>
          <p:cNvPr id="4" name="Content Placeholder 3" descr="pav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3352800" cy="1981200"/>
          </a:xfrm>
        </p:spPr>
      </p:pic>
      <p:pic>
        <p:nvPicPr>
          <p:cNvPr id="5" name="Picture 4" descr="wi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676400"/>
            <a:ext cx="2895600" cy="1828800"/>
          </a:xfrm>
          <a:prstGeom prst="rect">
            <a:avLst/>
          </a:prstGeom>
        </p:spPr>
      </p:pic>
      <p:pic>
        <p:nvPicPr>
          <p:cNvPr id="6" name="Picture 5" descr="hot-day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38600"/>
            <a:ext cx="3352800" cy="2209800"/>
          </a:xfrm>
          <a:prstGeom prst="rect">
            <a:avLst/>
          </a:prstGeom>
        </p:spPr>
      </p:pic>
      <p:pic>
        <p:nvPicPr>
          <p:cNvPr id="8" name="Picture 7" descr="fall-of-autumn-leaves-wallpap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962400"/>
            <a:ext cx="32004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505200"/>
            <a:ext cx="150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बरसात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3581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सर्दी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624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गर्मी</a:t>
            </a:r>
            <a:r>
              <a:rPr lang="hi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6324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dirty="0" smtClean="0"/>
              <a:t>पतझड़</a:t>
            </a:r>
            <a:r>
              <a:rPr lang="hi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2203" y="128319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hi-IN" sz="6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प्रश्न</a:t>
            </a:r>
            <a:r>
              <a:rPr lang="en-US" sz="6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:</a:t>
            </a:r>
            <a:endParaRPr lang="hi-IN" dirty="0"/>
          </a:p>
          <a:p>
            <a:r>
              <a:rPr lang="e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(vi)'</a:t>
            </a:r>
            <a:r>
              <a:rPr lang="e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निर्झर रव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शेष रह गए हैं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' -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कवि ने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ऐसा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क्यों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कहा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है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r>
              <a:rPr lang="en-IN" sz="3600" dirty="0"/>
              <a:t>	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क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कोहरे के कारण झरनों की झर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-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झर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		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ध्वनि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सुनाई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देती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है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|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(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ख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वर्षा के कारण झरने तेज बहने लगे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		 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हैं |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e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ग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बादलों ने झरनों पर आक्रमण कर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दिया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है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जिसके कारण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वे छुप गए	हैं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और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मात्र ध्वनि सुनाई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दे रही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है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 </a:t>
            </a:r>
            <a:r>
              <a:rPr lang="hi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|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	(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घ</a:t>
            </a:r>
            <a:r>
              <a: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 </a:t>
            </a:r>
            <a:r>
              <a:rPr lang="hi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उपर्युक्त सभी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955043" cy="1600199"/>
          </a:xfrm>
        </p:spPr>
        <p:txBody>
          <a:bodyPr>
            <a:normAutofit/>
          </a:bodyPr>
          <a:lstStyle/>
          <a:p>
            <a:pPr algn="ctr"/>
            <a:r>
              <a:rPr lang="hi-IN" sz="48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विचार </a:t>
            </a:r>
            <a:r>
              <a:rPr lang="en-US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</a:t>
            </a:r>
            <a:r>
              <a:rPr lang="hi-IN" sz="48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सौंदर्य</a:t>
            </a:r>
            <a:r>
              <a:rPr lang="hi-IN" sz="48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hi-IN" sz="4800" b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IN" sz="4800" b="1" u="sng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90" y="836712"/>
            <a:ext cx="9136610" cy="1728192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i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मनुष्य को सौंदर्य का रसपान कर अपने मन व आत्मा को आलौकिक आह्लाद से परिपूर्ण करने की क्षमता उत्पन्न करनी चाहिए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|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20" y="-3299"/>
            <a:ext cx="1043607" cy="10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" y="2547792"/>
            <a:ext cx="9136610" cy="428481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7853"/>
            <a:ext cx="2409825" cy="1895475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07" y="1988840"/>
            <a:ext cx="2409825" cy="1895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" y="-61570"/>
            <a:ext cx="1043607" cy="10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533400"/>
            <a:ext cx="694062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i-IN" sz="5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रचनात्मक </a:t>
            </a:r>
            <a:r>
              <a:rPr lang="en-US" sz="54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कार्य</a:t>
            </a:r>
            <a:endParaRPr lang="hi-IN" sz="5400" b="1" u="sng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endParaRPr lang="en-US" sz="40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504" y="2209800"/>
            <a:ext cx="8784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बारिश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झरने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इंद्रधनुष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,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बादल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कोयल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पानी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पक्षी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सूरज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हरियाली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फूल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फल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आदि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या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कोई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भी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प्रकृति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विषयक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शब्द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का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प्रयोग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करते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हुए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एक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कविता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लिखिए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4077071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012368"/>
            <a:ext cx="511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धन्यवाद</a:t>
            </a:r>
            <a:endParaRPr lang="en-IN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780928"/>
            <a:ext cx="2391014" cy="23651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2697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31" y="4792697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31" y="4777760"/>
            <a:ext cx="3048000" cy="2286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765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790" y="-325120"/>
            <a:ext cx="9930816" cy="533748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204336"/>
            <a:ext cx="1837804" cy="18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</a:t>
            </a:r>
            <a:r>
              <a:rPr lang="hi-IN" sz="8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उत्तर</a:t>
            </a:r>
            <a:endParaRPr lang="en-IN" sz="80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9324528" cy="40514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i-IN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सही</a:t>
            </a:r>
            <a:endParaRPr lang="en-US" sz="8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i-IN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2" action="ppaction://hlinksldjump"/>
              </a:rPr>
              <a:t>1{34}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		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2{35}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3" action="ppaction://hlinksldjump"/>
              </a:rPr>
              <a:t>3{36}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		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4" action="ppaction://hlinksldjump"/>
              </a:rPr>
              <a:t>4{37} </a:t>
            </a:r>
            <a:endParaRPr lang="en-US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5" action="ppaction://hlinksldjump"/>
              </a:rPr>
              <a:t>5{38}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		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6" action="ppaction://hlinksldjump"/>
              </a:rPr>
              <a:t>6 {39}</a:t>
            </a:r>
            <a:endParaRPr lang="en-IN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92757"/>
            <a:ext cx="1944216" cy="194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1944216" cy="1944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29" y="1790663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sz="80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उत्तर</a:t>
            </a:r>
            <a:endParaRPr lang="en-IN" sz="8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sz="7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hi-IN" sz="9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गलत</a:t>
            </a:r>
            <a:endParaRPr lang="en-US" sz="93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IN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1{34}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	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2{35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} 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3{36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}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4{37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} 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5{38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}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6 </a:t>
            </a:r>
            <a:r>
              <a:rPr lang="en-US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{39}</a:t>
            </a:r>
            <a:endParaRPr lang="en-IN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IN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88" y="2060847"/>
            <a:ext cx="3810000" cy="3171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गलत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IN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2192280"/>
            <a:ext cx="9361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गलत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hi-IN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गलत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hi-IN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गलत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hi-IN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गलत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IN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7760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0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f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85800"/>
            <a:ext cx="7315200" cy="3124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562" y="4509120"/>
            <a:ext cx="9359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मैदानी इलाकों में वर्षा व पर्वतीय इलाकों </a:t>
            </a:r>
          </a:p>
          <a:p>
            <a:r>
              <a:rPr lang="hi-IN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में वर्षा  ऋतु में क्या अंतर दिखाई देता है?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9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Desktop\pictures-hindi\pictures-hin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tor\My Documents\My Pictures\NAU19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2625" y="0"/>
            <a:ext cx="46513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4866818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इन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दोनों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में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से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कौन-सा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चित्र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अधिक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अच्छा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लगता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US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है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? 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क्यों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</a:rPr>
              <a:t> ?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443068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4000" dirty="0" smtClean="0">
              <a:latin typeface="Book Antiqua" pitchFamily="18" charset="0"/>
            </a:endParaRPr>
          </a:p>
          <a:p>
            <a:endParaRPr lang="en-US" sz="4000" dirty="0">
              <a:latin typeface="Book Antiqua" pitchFamily="18" charset="0"/>
            </a:endParaRPr>
          </a:p>
          <a:p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पहाड़ों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पर</a:t>
            </a:r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बारिश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US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होने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i-I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पर प्रकृति कैसे </a:t>
            </a:r>
            <a:r>
              <a:rPr lang="en-US" sz="4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दॄश्य</a:t>
            </a:r>
            <a:r>
              <a:rPr lang="hi-IN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उपस्थित करती है ?</a:t>
            </a:r>
            <a:endParaRPr lang="en-US" sz="4000" dirty="0">
              <a:latin typeface="Book Antiqua" pitchFamily="18" charset="0"/>
            </a:endParaRPr>
          </a:p>
        </p:txBody>
      </p:sp>
      <p:pic>
        <p:nvPicPr>
          <p:cNvPr id="5" name="Picture 7" descr="C:\Documents and Settings\Administrator\My Documents\My Pictures\xx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344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4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87405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i-IN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पर्वत प्रदेश में पावस</a:t>
            </a:r>
            <a:endParaRPr lang="en-US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hi-IN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hi-IN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	</a:t>
            </a:r>
            <a:r>
              <a:rPr lang="hi-IN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सुमित्रानंदन पंत</a:t>
            </a:r>
          </a:p>
          <a:p>
            <a:endParaRPr lang="hi-IN" sz="3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hi-IN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46" y="2204864"/>
            <a:ext cx="3403715" cy="4136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0" y="3624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7" y="3727293"/>
            <a:ext cx="1442347" cy="84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90" y="0"/>
            <a:ext cx="1596446" cy="2017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46" y="4840187"/>
            <a:ext cx="1596446" cy="2017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21">
            <a:off x="7651771" y="4843704"/>
            <a:ext cx="1596446" cy="2017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54" y="-1"/>
            <a:ext cx="1596446" cy="20178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2" y="764704"/>
            <a:ext cx="4641162" cy="5544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779437" y="916685"/>
            <a:ext cx="355514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i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यहाँ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 </a:t>
            </a:r>
            <a:r>
              <a:rPr lang="hi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क्लिक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 </a:t>
            </a:r>
            <a:r>
              <a:rPr lang="hi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करें</a:t>
            </a:r>
            <a:endParaRPr lang="en-IN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5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1698</TotalTime>
  <Words>810</Words>
  <Application>Microsoft Office PowerPoint</Application>
  <PresentationFormat>On-screen Show (4:3)</PresentationFormat>
  <Paragraphs>225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Spring</vt:lpstr>
      <vt:lpstr>1_Spring</vt:lpstr>
      <vt:lpstr>PowerPoint Presentation</vt:lpstr>
      <vt:lpstr>PowerPoint Presentation</vt:lpstr>
      <vt:lpstr>   कविता परिचय</vt:lpstr>
      <vt:lpstr>  कौन सा मौसम आपको सर्वाधिक पसंद है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कविता – पाठ    (सस्वर वाचन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प्रस्तुत कविता प्रकृति के रोमांचक सौंदर्य को अपनी आँखों से निरखने की अनुभूति देती है। ऐसा लगता है मानो हम किसी ऐसे रम्य स्थल पर आ पहुँचे हैं;जहाँ पहाडों की दूर दूर तक फैली मेखलाकार श्रेणियाँ  हैं,आसपास झरने बह रहे हैं और सब कुछ भूलकर हम उसी में लीन रहना चाहते हैं। कवि कक्षा में बैठे-बैठे ही पर्वतीय अंचल में विचरण करने की अनुभूति दे जाता है| </vt:lpstr>
      <vt:lpstr>PowerPoint Presentation</vt:lpstr>
      <vt:lpstr> पावस ॠतु थी, पर्वत प्रदेश पल-पल परिवर्तित प्रकृति वेश।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विचार - सौंदर्य </vt:lpstr>
      <vt:lpstr>PowerPoint Presentation</vt:lpstr>
      <vt:lpstr>PowerPoint Presentation</vt:lpstr>
      <vt:lpstr>        उत्तर</vt:lpstr>
      <vt:lpstr>उत्तर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anju</dc:creator>
  <cp:lastModifiedBy>SNS</cp:lastModifiedBy>
  <cp:revision>102</cp:revision>
  <dcterms:created xsi:type="dcterms:W3CDTF">2012-02-14T11:14:03Z</dcterms:created>
  <dcterms:modified xsi:type="dcterms:W3CDTF">2023-08-01T08:06:42Z</dcterms:modified>
</cp:coreProperties>
</file>